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0"/>
  </p:notesMasterIdLst>
  <p:handoutMasterIdLst>
    <p:handoutMasterId r:id="rId11"/>
  </p:handoutMasterIdLst>
  <p:sldIdLst>
    <p:sldId id="278" r:id="rId2"/>
    <p:sldId id="261" r:id="rId3"/>
    <p:sldId id="281" r:id="rId4"/>
    <p:sldId id="280" r:id="rId5"/>
    <p:sldId id="282" r:id="rId6"/>
    <p:sldId id="279" r:id="rId7"/>
    <p:sldId id="284" r:id="rId8"/>
    <p:sldId id="285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B5D"/>
    <a:srgbClr val="849CD8"/>
    <a:srgbClr val="FA9B34"/>
    <a:srgbClr val="8E8C8D"/>
    <a:srgbClr val="F57E66"/>
    <a:srgbClr val="669900"/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B9631B5-78F2-41C9-869B-9F39066F8104}" styleName="Style moyen 3 - 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Style foncé 2 - Accentuation 3/Accentuatio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Style moyen 4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941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32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C072EEF-9EEF-4B08-973C-02CC1150B1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BC244F0-43DF-42C2-99D6-2002CD9258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8F07570-38DD-4376-B699-51A50423A14E}" type="datetime1">
              <a:rPr lang="fr-FR"/>
              <a:pPr>
                <a:defRPr/>
              </a:pPr>
              <a:t>02/02/2020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5F7BF9-8899-4DA7-8E6A-8C550C6A99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FFE85F-696D-4A63-B780-CF8EEBD86D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FE633AB-4E75-4781-842D-4C678526298C}" type="slidenum">
              <a:rPr lang="fr-FR" altLang="fr-FR"/>
              <a:pPr>
                <a:defRPr/>
              </a:pPr>
              <a:t>‹N°›</a:t>
            </a:fld>
            <a:endParaRPr lang="fr-FR" alt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4EA84F0-4120-45BD-BC5D-AE58D6D690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0BC8F5-5C0E-492F-90C8-A8842A7542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367930-D462-46D1-A44E-933A5CDE343E}" type="datetime1">
              <a:rPr lang="fr-FR"/>
              <a:pPr>
                <a:defRPr/>
              </a:pPr>
              <a:t>02/02/2020</a:t>
            </a:fld>
            <a:endParaRPr lang="fr-FR" dirty="0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835B5BE0-D10D-42C0-99D4-91DEC403AE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03FEF4B1-15D9-4586-99E8-68A0BBBF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2252C5-5D07-4DFD-9FAD-349E6A65F3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7EB442-D600-4BCF-815A-6AD164DDF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5B4C3D5-F340-46AC-A331-63DF65C98235}" type="slidenum">
              <a:rPr lang="fr-FR" altLang="fr-FR"/>
              <a:pPr>
                <a:defRPr/>
              </a:pPr>
              <a:t>‹N°›</a:t>
            </a:fld>
            <a:endParaRPr lang="fr-FR" alt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AD5874-1FAD-47C8-BAE3-5066B81CB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788139-74AB-4FF5-BA04-6A031837D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15742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1">
            <a:extLst>
              <a:ext uri="{FF2B5EF4-FFF2-40B4-BE49-F238E27FC236}">
                <a16:creationId xmlns:a16="http://schemas.microsoft.com/office/drawing/2014/main" id="{C8BBDFB8-B2F6-46C7-B828-05B6246F298B}"/>
              </a:ext>
            </a:extLst>
          </p:cNvPr>
          <p:cNvSpPr/>
          <p:nvPr userDrawn="1"/>
        </p:nvSpPr>
        <p:spPr>
          <a:xfrm>
            <a:off x="5824538" y="881063"/>
            <a:ext cx="2719387" cy="2571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8" name="Rectangle à coins arrondis 2">
            <a:extLst>
              <a:ext uri="{FF2B5EF4-FFF2-40B4-BE49-F238E27FC236}">
                <a16:creationId xmlns:a16="http://schemas.microsoft.com/office/drawing/2014/main" id="{792889DD-1461-486C-865C-65514BB5777F}"/>
              </a:ext>
            </a:extLst>
          </p:cNvPr>
          <p:cNvSpPr/>
          <p:nvPr userDrawn="1"/>
        </p:nvSpPr>
        <p:spPr>
          <a:xfrm>
            <a:off x="598488" y="881063"/>
            <a:ext cx="5203825" cy="2571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9" name="Rectangle à coins arrondis 1">
            <a:extLst>
              <a:ext uri="{FF2B5EF4-FFF2-40B4-BE49-F238E27FC236}">
                <a16:creationId xmlns:a16="http://schemas.microsoft.com/office/drawing/2014/main" id="{AED07B23-3920-4CAA-BF73-DC632A53DB41}"/>
              </a:ext>
            </a:extLst>
          </p:cNvPr>
          <p:cNvSpPr/>
          <p:nvPr userDrawn="1"/>
        </p:nvSpPr>
        <p:spPr>
          <a:xfrm>
            <a:off x="5824538" y="6288088"/>
            <a:ext cx="2719387" cy="2571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>
              <a:defRPr/>
            </a:pP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hf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911B809-2DC5-4852-8250-5E8233D4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14" y="1443841"/>
            <a:ext cx="6985092" cy="39291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640BB3-0B32-459B-83E3-CE8C4C2CD61A}"/>
              </a:ext>
            </a:extLst>
          </p:cNvPr>
          <p:cNvSpPr/>
          <p:nvPr/>
        </p:nvSpPr>
        <p:spPr>
          <a:xfrm>
            <a:off x="3129938" y="2697606"/>
            <a:ext cx="3140603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6699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Binaire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6E05D6A9-6F30-4228-91A6-94BCD7529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148" name="Image 18">
            <a:extLst>
              <a:ext uri="{FF2B5EF4-FFF2-40B4-BE49-F238E27FC236}">
                <a16:creationId xmlns:a16="http://schemas.microsoft.com/office/drawing/2014/main" id="{79713F2E-A87C-45E0-AFB7-C50750588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1258094" y="-36872"/>
            <a:ext cx="724217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Pourquoi coder des informations 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95CE6E-41EB-4759-AC6C-6A2CC3D6E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02" y="1471627"/>
            <a:ext cx="3164559" cy="2562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4BCA55-B4F7-48F6-9FD3-A4A7A59D81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2" y="1471627"/>
            <a:ext cx="3038475" cy="19716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F8AB2F-C420-43C3-A40D-579A31FB9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3592181"/>
            <a:ext cx="3656014" cy="285626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225FB00-C82A-4F69-B06D-D2BC3B4A0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644" y="4336687"/>
            <a:ext cx="1507237" cy="1507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1321439" y="1130"/>
            <a:ext cx="724217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Unités du codage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389FF00-630A-4A74-9F80-1A91F20D7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85357"/>
              </p:ext>
            </p:extLst>
          </p:nvPr>
        </p:nvGraphicFramePr>
        <p:xfrm>
          <a:off x="745750" y="1639110"/>
          <a:ext cx="7668000" cy="376975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{0660B408-B3CF-4A94-85FC-2B1E0A45F4A2}</a:tableStyleId>
              </a:tblPr>
              <a:tblGrid>
                <a:gridCol w="2556494">
                  <a:extLst>
                    <a:ext uri="{9D8B030D-6E8A-4147-A177-3AD203B41FA5}">
                      <a16:colId xmlns:a16="http://schemas.microsoft.com/office/drawing/2014/main" val="3221447675"/>
                    </a:ext>
                  </a:extLst>
                </a:gridCol>
                <a:gridCol w="1875306">
                  <a:extLst>
                    <a:ext uri="{9D8B030D-6E8A-4147-A177-3AD203B41FA5}">
                      <a16:colId xmlns:a16="http://schemas.microsoft.com/office/drawing/2014/main" val="1826832395"/>
                    </a:ext>
                  </a:extLst>
                </a:gridCol>
                <a:gridCol w="3236200">
                  <a:extLst>
                    <a:ext uri="{9D8B030D-6E8A-4147-A177-3AD203B41FA5}">
                      <a16:colId xmlns:a16="http://schemas.microsoft.com/office/drawing/2014/main" val="490939824"/>
                    </a:ext>
                  </a:extLst>
                </a:gridCol>
              </a:tblGrid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Notation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Valeur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043197"/>
                  </a:ext>
                </a:extLst>
              </a:tr>
              <a:tr h="458841">
                <a:tc>
                  <a:txBody>
                    <a:bodyPr/>
                    <a:lstStyle/>
                    <a:p>
                      <a:pPr marL="342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Bit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1 ou 0</a:t>
                      </a:r>
                      <a:endParaRPr lang="fr-FR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12113"/>
                  </a:ext>
                </a:extLst>
              </a:tr>
              <a:tr h="458841">
                <a:tc>
                  <a:txBody>
                    <a:bodyPr/>
                    <a:lstStyle/>
                    <a:p>
                      <a:pPr marL="342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Nibble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129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4 bits consécutifs</a:t>
                      </a:r>
                      <a:endParaRPr lang="fr-FR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193273"/>
                  </a:ext>
                </a:extLst>
              </a:tr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Octet (byte en anglais)</a:t>
                      </a:r>
                      <a:endParaRPr lang="fr-FR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8 bits consécutifs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266570"/>
                  </a:ext>
                </a:extLst>
              </a:tr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Kilo Octet</a:t>
                      </a:r>
                      <a:endParaRPr lang="fr-FR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Ko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1000 octets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458961"/>
                  </a:ext>
                </a:extLst>
              </a:tr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Méga Octet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Mo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 million d’octets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85894"/>
                  </a:ext>
                </a:extLst>
              </a:tr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Giga Octet</a:t>
                      </a:r>
                      <a:endParaRPr lang="fr-FR" sz="1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Go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 milliard d’octets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175280"/>
                  </a:ext>
                </a:extLst>
              </a:tr>
              <a:tr h="475346"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Téra Octet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b="0" dirty="0">
                          <a:effectLst/>
                        </a:rPr>
                        <a:t>To</a:t>
                      </a:r>
                      <a:endParaRPr lang="fr-FR" sz="1400" b="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1000 milliards d’octets</a:t>
                      </a:r>
                      <a:endParaRPr lang="fr-FR" sz="1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76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2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1302585" y="-18018"/>
            <a:ext cx="724217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Numérisation </a:t>
            </a:r>
          </a:p>
          <a:p>
            <a:pPr defTabSz="685800">
              <a:defRPr/>
            </a:pPr>
            <a:r>
              <a:rPr lang="fr-FR" b="1" kern="0" dirty="0">
                <a:solidFill>
                  <a:srgbClr val="003279"/>
                </a:solidFill>
                <a:latin typeface="Vinci Sans Medium"/>
              </a:rPr>
              <a:t>Digitalisation ou Conversion Analogique Numérique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E0E5969-A38B-459B-AF25-05ED63AAC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477637"/>
              </p:ext>
            </p:extLst>
          </p:nvPr>
        </p:nvGraphicFramePr>
        <p:xfrm>
          <a:off x="385506" y="1340768"/>
          <a:ext cx="8372987" cy="284473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{0660B408-B3CF-4A94-85FC-2B1E0A45F4A2}</a:tableStyleId>
              </a:tblPr>
              <a:tblGrid>
                <a:gridCol w="1868847">
                  <a:extLst>
                    <a:ext uri="{9D8B030D-6E8A-4147-A177-3AD203B41FA5}">
                      <a16:colId xmlns:a16="http://schemas.microsoft.com/office/drawing/2014/main" val="1248286620"/>
                    </a:ext>
                  </a:extLst>
                </a:gridCol>
                <a:gridCol w="4170711">
                  <a:extLst>
                    <a:ext uri="{9D8B030D-6E8A-4147-A177-3AD203B41FA5}">
                      <a16:colId xmlns:a16="http://schemas.microsoft.com/office/drawing/2014/main" val="2840725068"/>
                    </a:ext>
                  </a:extLst>
                </a:gridCol>
                <a:gridCol w="2333429">
                  <a:extLst>
                    <a:ext uri="{9D8B030D-6E8A-4147-A177-3AD203B41FA5}">
                      <a16:colId xmlns:a16="http://schemas.microsoft.com/office/drawing/2014/main" val="3422476516"/>
                    </a:ext>
                  </a:extLst>
                </a:gridCol>
              </a:tblGrid>
              <a:tr h="4326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Objet réel</a:t>
                      </a:r>
                      <a:endParaRPr lang="fr-F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Objet intermédiaire (capture acquisition)</a:t>
                      </a:r>
                      <a:endParaRPr lang="fr-F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Objet virtuel</a:t>
                      </a:r>
                      <a:endParaRPr lang="fr-FR" sz="1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936879"/>
                  </a:ext>
                </a:extLst>
              </a:tr>
              <a:tr h="3517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Scène 3D statique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i="1" dirty="0">
                          <a:effectLst/>
                        </a:rPr>
                        <a:t>Appareil photo numérique</a:t>
                      </a:r>
                      <a:endParaRPr lang="fr-FR" sz="1600" i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Image numérique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061378"/>
                  </a:ext>
                </a:extLst>
              </a:tr>
              <a:tr h="3406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Photographie papier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i="1" dirty="0">
                          <a:effectLst/>
                        </a:rPr>
                        <a:t>Scanner</a:t>
                      </a:r>
                      <a:endParaRPr lang="fr-FR" sz="1600" i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Image numérique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878087"/>
                  </a:ext>
                </a:extLst>
              </a:tr>
              <a:tr h="555303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Document imprimé</a:t>
                      </a:r>
                      <a:endParaRPr lang="fr-FR" sz="1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 i="1" dirty="0">
                          <a:effectLst/>
                        </a:rPr>
                        <a:t>Scanner + application de reconnaissance des caractères (OCR)</a:t>
                      </a:r>
                      <a:endParaRPr lang="fr-FR" sz="1600" i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Document texte brut ou texte mis en forme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8503"/>
                  </a:ext>
                </a:extLst>
              </a:tr>
              <a:tr h="640330"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Son : variation de la pression de l’air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fr-FR" sz="1600" i="1" dirty="0">
                          <a:effectLst/>
                        </a:rPr>
                        <a:t>Microphone + carte son</a:t>
                      </a:r>
                      <a:endParaRPr lang="fr-FR" sz="1600" i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Son numérique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208823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Scène 3D</a:t>
                      </a:r>
                      <a:r>
                        <a:rPr lang="fr-FR" sz="1600" spc="-25" dirty="0">
                          <a:effectLst/>
                        </a:rPr>
                        <a:t> </a:t>
                      </a:r>
                      <a:r>
                        <a:rPr lang="fr-FR" sz="1600" dirty="0">
                          <a:effectLst/>
                        </a:rPr>
                        <a:t>en</a:t>
                      </a:r>
                    </a:p>
                    <a:p>
                      <a:pPr algn="ctr">
                        <a:lnSpc>
                          <a:spcPts val="132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mouvement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 b="0" i="1" dirty="0">
                          <a:effectLst/>
                        </a:rPr>
                        <a:t>Caméra numérique + carte d’acquisition</a:t>
                      </a:r>
                      <a:endParaRPr lang="fr-FR" sz="1600" b="0" i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Vidéo numérique</a:t>
                      </a:r>
                      <a:endParaRPr lang="fr-FR" sz="1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065529"/>
                  </a:ext>
                </a:extLst>
              </a:tr>
            </a:tbl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2A72B02F-BE54-4260-9234-04D10D1E1B42}"/>
              </a:ext>
            </a:extLst>
          </p:cNvPr>
          <p:cNvGrpSpPr>
            <a:grpSpLocks/>
          </p:cNvGrpSpPr>
          <p:nvPr/>
        </p:nvGrpSpPr>
        <p:grpSpPr bwMode="auto">
          <a:xfrm>
            <a:off x="385506" y="4445077"/>
            <a:ext cx="5328453" cy="2057323"/>
            <a:chOff x="3157" y="558"/>
            <a:chExt cx="5505" cy="2147"/>
          </a:xfrm>
        </p:grpSpPr>
        <p:pic>
          <p:nvPicPr>
            <p:cNvPr id="12" name="Picture 34">
              <a:extLst>
                <a:ext uri="{FF2B5EF4-FFF2-40B4-BE49-F238E27FC236}">
                  <a16:creationId xmlns:a16="http://schemas.microsoft.com/office/drawing/2014/main" id="{ACF83075-DCF5-452E-9CAC-CBA637C0BB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7" y="560"/>
              <a:ext cx="5505" cy="2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utoShape 35">
              <a:extLst>
                <a:ext uri="{FF2B5EF4-FFF2-40B4-BE49-F238E27FC236}">
                  <a16:creationId xmlns:a16="http://schemas.microsoft.com/office/drawing/2014/main" id="{CEC6BC48-AC2B-4706-A2FE-9CB335C0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" y="558"/>
              <a:ext cx="2390" cy="1103"/>
            </a:xfrm>
            <a:custGeom>
              <a:avLst/>
              <a:gdLst>
                <a:gd name="T0" fmla="+- 0 6302 4296"/>
                <a:gd name="T1" fmla="*/ T0 w 2390"/>
                <a:gd name="T2" fmla="+- 0 998 558"/>
                <a:gd name="T3" fmla="*/ 998 h 1103"/>
                <a:gd name="T4" fmla="+- 0 6331 4296"/>
                <a:gd name="T5" fmla="*/ T4 w 2390"/>
                <a:gd name="T6" fmla="+- 0 801 558"/>
                <a:gd name="T7" fmla="*/ 801 h 1103"/>
                <a:gd name="T8" fmla="+- 0 6384 4296"/>
                <a:gd name="T9" fmla="*/ T8 w 2390"/>
                <a:gd name="T10" fmla="+- 0 652 558"/>
                <a:gd name="T11" fmla="*/ 652 h 1103"/>
                <a:gd name="T12" fmla="+- 0 6453 4296"/>
                <a:gd name="T13" fmla="*/ T12 w 2390"/>
                <a:gd name="T14" fmla="+- 0 569 558"/>
                <a:gd name="T15" fmla="*/ 569 h 1103"/>
                <a:gd name="T16" fmla="+- 0 6531 4296"/>
                <a:gd name="T17" fmla="*/ T16 w 2390"/>
                <a:gd name="T18" fmla="+- 0 569 558"/>
                <a:gd name="T19" fmla="*/ 569 h 1103"/>
                <a:gd name="T20" fmla="+- 0 6600 4296"/>
                <a:gd name="T21" fmla="*/ T20 w 2390"/>
                <a:gd name="T22" fmla="+- 0 652 558"/>
                <a:gd name="T23" fmla="*/ 652 h 1103"/>
                <a:gd name="T24" fmla="+- 0 6653 4296"/>
                <a:gd name="T25" fmla="*/ T24 w 2390"/>
                <a:gd name="T26" fmla="+- 0 801 558"/>
                <a:gd name="T27" fmla="*/ 801 h 1103"/>
                <a:gd name="T28" fmla="+- 0 6682 4296"/>
                <a:gd name="T29" fmla="*/ T28 w 2390"/>
                <a:gd name="T30" fmla="+- 0 998 558"/>
                <a:gd name="T31" fmla="*/ 998 h 1103"/>
                <a:gd name="T32" fmla="+- 0 6682 4296"/>
                <a:gd name="T33" fmla="*/ T32 w 2390"/>
                <a:gd name="T34" fmla="+- 0 1220 558"/>
                <a:gd name="T35" fmla="*/ 1220 h 1103"/>
                <a:gd name="T36" fmla="+- 0 6653 4296"/>
                <a:gd name="T37" fmla="*/ T36 w 2390"/>
                <a:gd name="T38" fmla="+- 0 1416 558"/>
                <a:gd name="T39" fmla="*/ 1416 h 1103"/>
                <a:gd name="T40" fmla="+- 0 6600 4296"/>
                <a:gd name="T41" fmla="*/ T40 w 2390"/>
                <a:gd name="T42" fmla="+- 0 1565 558"/>
                <a:gd name="T43" fmla="*/ 1565 h 1103"/>
                <a:gd name="T44" fmla="+- 0 6531 4296"/>
                <a:gd name="T45" fmla="*/ T44 w 2390"/>
                <a:gd name="T46" fmla="+- 0 1648 558"/>
                <a:gd name="T47" fmla="*/ 1648 h 1103"/>
                <a:gd name="T48" fmla="+- 0 6453 4296"/>
                <a:gd name="T49" fmla="*/ T48 w 2390"/>
                <a:gd name="T50" fmla="+- 0 1648 558"/>
                <a:gd name="T51" fmla="*/ 1648 h 1103"/>
                <a:gd name="T52" fmla="+- 0 6384 4296"/>
                <a:gd name="T53" fmla="*/ T52 w 2390"/>
                <a:gd name="T54" fmla="+- 0 1565 558"/>
                <a:gd name="T55" fmla="*/ 1565 h 1103"/>
                <a:gd name="T56" fmla="+- 0 6331 4296"/>
                <a:gd name="T57" fmla="*/ T56 w 2390"/>
                <a:gd name="T58" fmla="+- 0 1416 558"/>
                <a:gd name="T59" fmla="*/ 1416 h 1103"/>
                <a:gd name="T60" fmla="+- 0 6302 4296"/>
                <a:gd name="T61" fmla="*/ T60 w 2390"/>
                <a:gd name="T62" fmla="+- 0 1220 558"/>
                <a:gd name="T63" fmla="*/ 1220 h 1103"/>
                <a:gd name="T64" fmla="+- 0 4296 4296"/>
                <a:gd name="T65" fmla="*/ T64 w 2390"/>
                <a:gd name="T66" fmla="+- 0 1111 558"/>
                <a:gd name="T67" fmla="*/ 1111 h 1103"/>
                <a:gd name="T68" fmla="+- 0 4311 4296"/>
                <a:gd name="T69" fmla="*/ T68 w 2390"/>
                <a:gd name="T70" fmla="+- 0 896 558"/>
                <a:gd name="T71" fmla="*/ 896 h 1103"/>
                <a:gd name="T72" fmla="+- 0 4353 4296"/>
                <a:gd name="T73" fmla="*/ T72 w 2390"/>
                <a:gd name="T74" fmla="+- 0 721 558"/>
                <a:gd name="T75" fmla="*/ 721 h 1103"/>
                <a:gd name="T76" fmla="+- 0 4414 4296"/>
                <a:gd name="T77" fmla="*/ T76 w 2390"/>
                <a:gd name="T78" fmla="+- 0 603 558"/>
                <a:gd name="T79" fmla="*/ 603 h 1103"/>
                <a:gd name="T80" fmla="+- 0 4490 4296"/>
                <a:gd name="T81" fmla="*/ T80 w 2390"/>
                <a:gd name="T82" fmla="+- 0 560 558"/>
                <a:gd name="T83" fmla="*/ 560 h 1103"/>
                <a:gd name="T84" fmla="+- 0 4566 4296"/>
                <a:gd name="T85" fmla="*/ T84 w 2390"/>
                <a:gd name="T86" fmla="+- 0 603 558"/>
                <a:gd name="T87" fmla="*/ 603 h 1103"/>
                <a:gd name="T88" fmla="+- 0 4627 4296"/>
                <a:gd name="T89" fmla="*/ T88 w 2390"/>
                <a:gd name="T90" fmla="+- 0 721 558"/>
                <a:gd name="T91" fmla="*/ 721 h 1103"/>
                <a:gd name="T92" fmla="+- 0 4669 4296"/>
                <a:gd name="T93" fmla="*/ T92 w 2390"/>
                <a:gd name="T94" fmla="+- 0 896 558"/>
                <a:gd name="T95" fmla="*/ 896 h 1103"/>
                <a:gd name="T96" fmla="+- 0 4684 4296"/>
                <a:gd name="T97" fmla="*/ T96 w 2390"/>
                <a:gd name="T98" fmla="+- 0 1111 558"/>
                <a:gd name="T99" fmla="*/ 1111 h 1103"/>
                <a:gd name="T100" fmla="+- 0 4669 4296"/>
                <a:gd name="T101" fmla="*/ T100 w 2390"/>
                <a:gd name="T102" fmla="+- 0 1325 558"/>
                <a:gd name="T103" fmla="*/ 1325 h 1103"/>
                <a:gd name="T104" fmla="+- 0 4627 4296"/>
                <a:gd name="T105" fmla="*/ T104 w 2390"/>
                <a:gd name="T106" fmla="+- 0 1500 558"/>
                <a:gd name="T107" fmla="*/ 1500 h 1103"/>
                <a:gd name="T108" fmla="+- 0 4566 4296"/>
                <a:gd name="T109" fmla="*/ T108 w 2390"/>
                <a:gd name="T110" fmla="+- 0 1618 558"/>
                <a:gd name="T111" fmla="*/ 1618 h 1103"/>
                <a:gd name="T112" fmla="+- 0 4490 4296"/>
                <a:gd name="T113" fmla="*/ T112 w 2390"/>
                <a:gd name="T114" fmla="+- 0 1661 558"/>
                <a:gd name="T115" fmla="*/ 1661 h 1103"/>
                <a:gd name="T116" fmla="+- 0 4414 4296"/>
                <a:gd name="T117" fmla="*/ T116 w 2390"/>
                <a:gd name="T118" fmla="+- 0 1618 558"/>
                <a:gd name="T119" fmla="*/ 1618 h 1103"/>
                <a:gd name="T120" fmla="+- 0 4353 4296"/>
                <a:gd name="T121" fmla="*/ T120 w 2390"/>
                <a:gd name="T122" fmla="+- 0 1500 558"/>
                <a:gd name="T123" fmla="*/ 1500 h 1103"/>
                <a:gd name="T124" fmla="+- 0 4311 4296"/>
                <a:gd name="T125" fmla="*/ T124 w 2390"/>
                <a:gd name="T126" fmla="+- 0 1325 558"/>
                <a:gd name="T127" fmla="*/ 1325 h 1103"/>
                <a:gd name="T128" fmla="+- 0 4296 4296"/>
                <a:gd name="T129" fmla="*/ T128 w 2390"/>
                <a:gd name="T130" fmla="+- 0 1111 558"/>
                <a:gd name="T131" fmla="*/ 1111 h 11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2390" h="1103">
                  <a:moveTo>
                    <a:pt x="2002" y="551"/>
                  </a:moveTo>
                  <a:lnTo>
                    <a:pt x="2006" y="440"/>
                  </a:lnTo>
                  <a:lnTo>
                    <a:pt x="2017" y="336"/>
                  </a:lnTo>
                  <a:lnTo>
                    <a:pt x="2035" y="243"/>
                  </a:lnTo>
                  <a:lnTo>
                    <a:pt x="2059" y="161"/>
                  </a:lnTo>
                  <a:lnTo>
                    <a:pt x="2088" y="94"/>
                  </a:lnTo>
                  <a:lnTo>
                    <a:pt x="2120" y="43"/>
                  </a:lnTo>
                  <a:lnTo>
                    <a:pt x="2157" y="11"/>
                  </a:lnTo>
                  <a:lnTo>
                    <a:pt x="2196" y="0"/>
                  </a:lnTo>
                  <a:lnTo>
                    <a:pt x="2235" y="11"/>
                  </a:lnTo>
                  <a:lnTo>
                    <a:pt x="2272" y="43"/>
                  </a:lnTo>
                  <a:lnTo>
                    <a:pt x="2304" y="94"/>
                  </a:lnTo>
                  <a:lnTo>
                    <a:pt x="2333" y="161"/>
                  </a:lnTo>
                  <a:lnTo>
                    <a:pt x="2357" y="243"/>
                  </a:lnTo>
                  <a:lnTo>
                    <a:pt x="2375" y="336"/>
                  </a:lnTo>
                  <a:lnTo>
                    <a:pt x="2386" y="440"/>
                  </a:lnTo>
                  <a:lnTo>
                    <a:pt x="2390" y="551"/>
                  </a:lnTo>
                  <a:lnTo>
                    <a:pt x="2386" y="662"/>
                  </a:lnTo>
                  <a:lnTo>
                    <a:pt x="2375" y="765"/>
                  </a:lnTo>
                  <a:lnTo>
                    <a:pt x="2357" y="858"/>
                  </a:lnTo>
                  <a:lnTo>
                    <a:pt x="2333" y="940"/>
                  </a:lnTo>
                  <a:lnTo>
                    <a:pt x="2304" y="1007"/>
                  </a:lnTo>
                  <a:lnTo>
                    <a:pt x="2272" y="1058"/>
                  </a:lnTo>
                  <a:lnTo>
                    <a:pt x="2235" y="1090"/>
                  </a:lnTo>
                  <a:lnTo>
                    <a:pt x="2196" y="1101"/>
                  </a:lnTo>
                  <a:lnTo>
                    <a:pt x="2157" y="1090"/>
                  </a:lnTo>
                  <a:lnTo>
                    <a:pt x="2120" y="1058"/>
                  </a:lnTo>
                  <a:lnTo>
                    <a:pt x="2088" y="1007"/>
                  </a:lnTo>
                  <a:lnTo>
                    <a:pt x="2059" y="940"/>
                  </a:lnTo>
                  <a:lnTo>
                    <a:pt x="2035" y="858"/>
                  </a:lnTo>
                  <a:lnTo>
                    <a:pt x="2017" y="765"/>
                  </a:lnTo>
                  <a:lnTo>
                    <a:pt x="2006" y="662"/>
                  </a:lnTo>
                  <a:lnTo>
                    <a:pt x="2002" y="551"/>
                  </a:lnTo>
                  <a:close/>
                  <a:moveTo>
                    <a:pt x="0" y="553"/>
                  </a:moveTo>
                  <a:lnTo>
                    <a:pt x="4" y="442"/>
                  </a:lnTo>
                  <a:lnTo>
                    <a:pt x="15" y="338"/>
                  </a:lnTo>
                  <a:lnTo>
                    <a:pt x="33" y="245"/>
                  </a:lnTo>
                  <a:lnTo>
                    <a:pt x="57" y="163"/>
                  </a:lnTo>
                  <a:lnTo>
                    <a:pt x="86" y="96"/>
                  </a:lnTo>
                  <a:lnTo>
                    <a:pt x="118" y="45"/>
                  </a:lnTo>
                  <a:lnTo>
                    <a:pt x="155" y="13"/>
                  </a:lnTo>
                  <a:lnTo>
                    <a:pt x="194" y="2"/>
                  </a:lnTo>
                  <a:lnTo>
                    <a:pt x="233" y="13"/>
                  </a:lnTo>
                  <a:lnTo>
                    <a:pt x="270" y="45"/>
                  </a:lnTo>
                  <a:lnTo>
                    <a:pt x="302" y="96"/>
                  </a:lnTo>
                  <a:lnTo>
                    <a:pt x="331" y="163"/>
                  </a:lnTo>
                  <a:lnTo>
                    <a:pt x="355" y="245"/>
                  </a:lnTo>
                  <a:lnTo>
                    <a:pt x="373" y="338"/>
                  </a:lnTo>
                  <a:lnTo>
                    <a:pt x="384" y="442"/>
                  </a:lnTo>
                  <a:lnTo>
                    <a:pt x="388" y="553"/>
                  </a:lnTo>
                  <a:lnTo>
                    <a:pt x="384" y="664"/>
                  </a:lnTo>
                  <a:lnTo>
                    <a:pt x="373" y="767"/>
                  </a:lnTo>
                  <a:lnTo>
                    <a:pt x="355" y="860"/>
                  </a:lnTo>
                  <a:lnTo>
                    <a:pt x="331" y="942"/>
                  </a:lnTo>
                  <a:lnTo>
                    <a:pt x="302" y="1009"/>
                  </a:lnTo>
                  <a:lnTo>
                    <a:pt x="270" y="1060"/>
                  </a:lnTo>
                  <a:lnTo>
                    <a:pt x="233" y="1092"/>
                  </a:lnTo>
                  <a:lnTo>
                    <a:pt x="194" y="1103"/>
                  </a:lnTo>
                  <a:lnTo>
                    <a:pt x="155" y="1092"/>
                  </a:lnTo>
                  <a:lnTo>
                    <a:pt x="118" y="1060"/>
                  </a:lnTo>
                  <a:lnTo>
                    <a:pt x="86" y="1009"/>
                  </a:lnTo>
                  <a:lnTo>
                    <a:pt x="57" y="942"/>
                  </a:lnTo>
                  <a:lnTo>
                    <a:pt x="33" y="860"/>
                  </a:lnTo>
                  <a:lnTo>
                    <a:pt x="15" y="767"/>
                  </a:lnTo>
                  <a:lnTo>
                    <a:pt x="4" y="664"/>
                  </a:lnTo>
                  <a:lnTo>
                    <a:pt x="0" y="553"/>
                  </a:lnTo>
                  <a:close/>
                </a:path>
              </a:pathLst>
            </a:custGeom>
            <a:noFill/>
            <a:ln w="6350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62823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A9581A94-6B25-493B-898D-54782AFB3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" y="11267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7195" name="Rectangle 154">
            <a:extLst>
              <a:ext uri="{FF2B5EF4-FFF2-40B4-BE49-F238E27FC236}">
                <a16:creationId xmlns:a16="http://schemas.microsoft.com/office/drawing/2014/main" id="{B8C43744-28B0-4A72-A370-4B08C9D80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CA872A84-980D-46CA-81F5-BC067940C077}"/>
              </a:ext>
            </a:extLst>
          </p:cNvPr>
          <p:cNvSpPr txBox="1">
            <a:spLocks/>
          </p:cNvSpPr>
          <p:nvPr/>
        </p:nvSpPr>
        <p:spPr bwMode="white">
          <a:xfrm>
            <a:off x="1302585" y="-18018"/>
            <a:ext cx="724217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Conversion binaire décimal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F975392-F385-4195-8141-F60A6B5E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716" y="1534901"/>
            <a:ext cx="5762567" cy="17644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373F7EF-C3FD-42ED-98DD-7EEE34202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558633"/>
            <a:ext cx="8576821" cy="19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5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950912" y="1252971"/>
            <a:ext cx="7242175" cy="435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u="sng" kern="0" dirty="0">
                <a:solidFill>
                  <a:srgbClr val="003279"/>
                </a:solidFill>
                <a:latin typeface="Vinci Sans Medium"/>
              </a:rPr>
              <a:t>Exercices</a:t>
            </a: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 : Donner les valeurs décimales des nombres binaires :</a:t>
            </a:r>
          </a:p>
          <a:p>
            <a:pPr defTabSz="685800">
              <a:defRPr/>
            </a:pPr>
            <a:endParaRPr lang="fr-FR" sz="3200" b="1" kern="0" dirty="0">
              <a:solidFill>
                <a:srgbClr val="003279"/>
              </a:solidFill>
              <a:latin typeface="Vinci Sans Medium"/>
            </a:endParaRP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1001 1011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0011 1100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0101 0101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A297DA6-25FC-42AC-A642-9D0872D92D3A}"/>
              </a:ext>
            </a:extLst>
          </p:cNvPr>
          <p:cNvSpPr txBox="1">
            <a:spLocks/>
          </p:cNvSpPr>
          <p:nvPr/>
        </p:nvSpPr>
        <p:spPr bwMode="white">
          <a:xfrm>
            <a:off x="857250" y="1769261"/>
            <a:ext cx="7242175" cy="435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endParaRPr lang="fr-FR" sz="3200" b="1" kern="0" dirty="0">
              <a:solidFill>
                <a:srgbClr val="003279"/>
              </a:solidFill>
              <a:latin typeface="Vinci Sans Medium"/>
            </a:endParaRP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                       = </a:t>
            </a:r>
            <a:r>
              <a:rPr lang="fr-FR" sz="3200" b="1" kern="0" dirty="0">
                <a:solidFill>
                  <a:srgbClr val="FF0000"/>
                </a:solidFill>
                <a:latin typeface="Vinci Sans Medium"/>
              </a:rPr>
              <a:t>155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                       = </a:t>
            </a:r>
            <a:r>
              <a:rPr lang="fr-FR" sz="3200" b="1" kern="0" dirty="0">
                <a:solidFill>
                  <a:srgbClr val="FF0000"/>
                </a:solidFill>
                <a:latin typeface="Vinci Sans Medium"/>
              </a:rPr>
              <a:t>60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                       = </a:t>
            </a:r>
            <a:r>
              <a:rPr lang="fr-FR" sz="3200" b="1" kern="0" dirty="0">
                <a:solidFill>
                  <a:srgbClr val="FF0000"/>
                </a:solidFill>
                <a:latin typeface="Vinci Sans Medium"/>
              </a:rPr>
              <a:t>85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2F855B-4E45-4870-BEEB-9C20972AD3E3}"/>
                  </a:ext>
                </a:extLst>
              </p:cNvPr>
              <p:cNvSpPr/>
              <p:nvPr/>
            </p:nvSpPr>
            <p:spPr>
              <a:xfrm>
                <a:off x="2653573" y="3575958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kern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F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2F855B-4E45-4870-BEEB-9C20972AD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573" y="3575958"/>
                <a:ext cx="3866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F6446D-4350-4D49-980A-DC0D9C7B0D76}"/>
                  </a:ext>
                </a:extLst>
              </p:cNvPr>
              <p:cNvSpPr/>
              <p:nvPr/>
            </p:nvSpPr>
            <p:spPr>
              <a:xfrm>
                <a:off x="2653573" y="3986482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kern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F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F6446D-4350-4D49-980A-DC0D9C7B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573" y="3986482"/>
                <a:ext cx="3866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DEFCA6-0567-4BF3-A0B8-0D6D678F77EA}"/>
                  </a:ext>
                </a:extLst>
              </p:cNvPr>
              <p:cNvSpPr/>
              <p:nvPr/>
            </p:nvSpPr>
            <p:spPr>
              <a:xfrm>
                <a:off x="2653573" y="4432666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kern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F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DEFCA6-0567-4BF3-A0B8-0D6D678F7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573" y="4432666"/>
                <a:ext cx="3866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5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1171575" y="-55726"/>
            <a:ext cx="6285027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Conversion d’une base décimale en une base quelconque 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02D11F-0BB2-4540-B8CC-36F2128BE0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51000" y="1645454"/>
            <a:ext cx="5842000" cy="126428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99B3BE6-5909-4963-A94A-885B6ECB97B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27200" y="3623077"/>
            <a:ext cx="5689600" cy="97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DD38590-4BFA-40FF-8F10-C19CAA7FEC05}"/>
              </a:ext>
            </a:extLst>
          </p:cNvPr>
          <p:cNvSpPr txBox="1">
            <a:spLocks/>
          </p:cNvSpPr>
          <p:nvPr/>
        </p:nvSpPr>
        <p:spPr bwMode="white">
          <a:xfrm>
            <a:off x="781229" y="1329733"/>
            <a:ext cx="7242175" cy="4352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2"/>
                </a:solidFill>
                <a:latin typeface="Vinci Sans Medium" charset="0"/>
              </a:defRPr>
            </a:lvl9pPr>
          </a:lstStyle>
          <a:p>
            <a:pPr defTabSz="685800">
              <a:defRPr/>
            </a:pPr>
            <a:r>
              <a:rPr lang="fr-FR" sz="3200" b="1" u="sng" kern="0" dirty="0">
                <a:solidFill>
                  <a:srgbClr val="003279"/>
                </a:solidFill>
                <a:latin typeface="Vinci Sans Medium"/>
              </a:rPr>
              <a:t>Exercices</a:t>
            </a: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 : Représentez les valeurs décimales suivante en base 2 sur 8 bits :</a:t>
            </a:r>
          </a:p>
          <a:p>
            <a:pPr defTabSz="685800">
              <a:defRPr/>
            </a:pPr>
            <a:endParaRPr lang="fr-FR" sz="3200" b="1" kern="0" dirty="0">
              <a:solidFill>
                <a:srgbClr val="003279"/>
              </a:solidFill>
              <a:latin typeface="Vinci Sans Medium"/>
            </a:endParaRP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78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199</a:t>
            </a:r>
          </a:p>
          <a:p>
            <a:pPr defTabSz="685800">
              <a:defRPr/>
            </a:pPr>
            <a:r>
              <a:rPr lang="fr-FR" sz="3200" b="1" kern="0" dirty="0">
                <a:solidFill>
                  <a:srgbClr val="003279"/>
                </a:solidFill>
                <a:latin typeface="Vinci Sans Medium"/>
              </a:rPr>
              <a:t>53</a:t>
            </a:r>
          </a:p>
          <a:p>
            <a:pPr defTabSz="685800">
              <a:defRPr/>
            </a:pPr>
            <a:endParaRPr lang="fr-FR" sz="3200" b="1" kern="0" dirty="0">
              <a:solidFill>
                <a:srgbClr val="003279"/>
              </a:solidFill>
              <a:latin typeface="Vinci Sans Medium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218C14-B3A0-4496-8206-440C9ADF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83"/>
          <a:stretch/>
        </p:blipFill>
        <p:spPr>
          <a:xfrm>
            <a:off x="7586061" y="164762"/>
            <a:ext cx="1401290" cy="6420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174" name="Image 8">
            <a:extLst>
              <a:ext uri="{FF2B5EF4-FFF2-40B4-BE49-F238E27FC236}">
                <a16:creationId xmlns:a16="http://schemas.microsoft.com/office/drawing/2014/main" id="{988CA272-9A5A-4109-B1DE-2718DFD5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1" r="42674"/>
          <a:stretch>
            <a:fillRect/>
          </a:stretch>
        </p:blipFill>
        <p:spPr bwMode="auto">
          <a:xfrm>
            <a:off x="60325" y="28575"/>
            <a:ext cx="1025525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Espace réservé du pied de page 4">
            <a:extLst>
              <a:ext uri="{FF2B5EF4-FFF2-40B4-BE49-F238E27FC236}">
                <a16:creationId xmlns:a16="http://schemas.microsoft.com/office/drawing/2014/main" id="{34484D22-AA9E-4C1D-B97A-25644699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6276975"/>
            <a:ext cx="30861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1200" b="1">
                <a:solidFill>
                  <a:srgbClr val="FFFFFF"/>
                </a:solidFill>
                <a:latin typeface="Calibri" panose="020F0502020204030204" pitchFamily="34" charset="0"/>
              </a:rPr>
              <a:t>STI2D – VICTOR HUGO</a:t>
            </a:r>
          </a:p>
        </p:txBody>
      </p:sp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7658EEEC-8BF4-4F0C-8FF4-67FC0BE4440A}"/>
              </a:ext>
            </a:extLst>
          </p:cNvPr>
          <p:cNvSpPr txBox="1">
            <a:spLocks/>
          </p:cNvSpPr>
          <p:nvPr/>
        </p:nvSpPr>
        <p:spPr>
          <a:xfrm>
            <a:off x="8099425" y="6291263"/>
            <a:ext cx="314325" cy="21113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1A48DC8-9370-4025-B803-B55C4BA9D3D2}" type="slidenum">
              <a:rPr lang="fr-FR" sz="1350" b="1">
                <a:solidFill>
                  <a:prstClr val="white"/>
                </a:solidFill>
                <a:cs typeface="Arial" panose="020B0604020202020204" pitchFamily="34" charset="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fr-FR" sz="135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046518D4-148B-402F-9DAB-B96C1139E0B4}"/>
                  </a:ext>
                </a:extLst>
              </p:cNvPr>
              <p:cNvSpPr txBox="1">
                <a:spLocks/>
              </p:cNvSpPr>
              <p:nvPr/>
            </p:nvSpPr>
            <p:spPr bwMode="white">
              <a:xfrm>
                <a:off x="-415369" y="1567903"/>
                <a:ext cx="7242175" cy="4352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8580" tIns="0" rIns="68580" bIns="0" anchor="ctr"/>
              <a:lstStyle>
                <a:lvl1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+mj-lt"/>
                    <a:ea typeface="MS PGothic" panose="020B0600070205080204" pitchFamily="34" charset="-128"/>
                    <a:cs typeface="ＭＳ Ｐゴシック" charset="-128"/>
                  </a:defRPr>
                </a:lvl1pPr>
                <a:lvl2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  <a:ea typeface="MS PGothic" panose="020B0600070205080204" pitchFamily="34" charset="-128"/>
                    <a:cs typeface="ＭＳ Ｐゴシック" charset="-128"/>
                  </a:defRPr>
                </a:lvl2pPr>
                <a:lvl3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  <a:ea typeface="MS PGothic" panose="020B0600070205080204" pitchFamily="34" charset="-128"/>
                    <a:cs typeface="ＭＳ Ｐゴシック" charset="-128"/>
                  </a:defRPr>
                </a:lvl3pPr>
                <a:lvl4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  <a:ea typeface="MS PGothic" panose="020B0600070205080204" pitchFamily="34" charset="-128"/>
                    <a:cs typeface="ＭＳ Ｐゴシック" charset="-128"/>
                  </a:defRPr>
                </a:lvl4pPr>
                <a:lvl5pPr algn="l" rtl="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  <a:ea typeface="MS PGothic" panose="020B0600070205080204" pitchFamily="34" charset="-128"/>
                    <a:cs typeface="ＭＳ Ｐゴシック" charset="-128"/>
                  </a:defRPr>
                </a:lvl5pPr>
                <a:lvl6pPr marL="4572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</a:defRPr>
                </a:lvl6pPr>
                <a:lvl7pPr marL="9144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</a:defRPr>
                </a:lvl7pPr>
                <a:lvl8pPr marL="13716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</a:defRPr>
                </a:lvl8pPr>
                <a:lvl9pPr marL="1828800" algn="l" rtl="0" eaLnBrk="1" fontAlgn="base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bg2"/>
                    </a:solidFill>
                    <a:latin typeface="Vinci Sans Medium" charset="0"/>
                  </a:defRPr>
                </a:lvl9pPr>
              </a:lstStyle>
              <a:p>
                <a:pPr defTabSz="685800">
                  <a:defRPr/>
                </a:pPr>
                <a:endParaRPr lang="fr-FR" sz="3200" b="1" kern="0" dirty="0">
                  <a:solidFill>
                    <a:srgbClr val="003279"/>
                  </a:solidFill>
                  <a:latin typeface="Vinci Sans Medium"/>
                </a:endParaRPr>
              </a:p>
              <a:p>
                <a:pPr defTabSz="685800">
                  <a:defRPr/>
                </a:pPr>
                <a:r>
                  <a:rPr lang="fr-FR" sz="3200" b="1" kern="0" dirty="0">
                    <a:solidFill>
                      <a:srgbClr val="003279"/>
                    </a:solidFill>
                    <a:latin typeface="Vinci Sans Medium"/>
                  </a:rPr>
                  <a:t>  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sz="3200" b="1" kern="0" dirty="0">
                            <a:solidFill>
                              <a:srgbClr val="FF0000"/>
                            </a:solidFill>
                            <a:latin typeface="Vinci Sans Medium"/>
                          </a:rPr>
                          <m:t>0100 1110</m:t>
                        </m:r>
                      </m:e>
                      <m:sub>
                        <m:r>
                          <a:rPr lang="fr-FR" sz="3200" b="1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fr-FR" sz="3200" b="1" kern="0" dirty="0">
                  <a:solidFill>
                    <a:srgbClr val="FF0000"/>
                  </a:solidFill>
                  <a:latin typeface="Vinci Sans Medium"/>
                </a:endParaRPr>
              </a:p>
              <a:p>
                <a:pPr defTabSz="685800">
                  <a:defRPr/>
                </a:pPr>
                <a:r>
                  <a:rPr lang="fr-FR" sz="3200" b="1" kern="0" dirty="0">
                    <a:solidFill>
                      <a:srgbClr val="003279"/>
                    </a:solidFill>
                    <a:latin typeface="Vinci Sans Medium"/>
                  </a:rPr>
                  <a:t>  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sz="3200" b="1" kern="0" dirty="0">
                            <a:solidFill>
                              <a:srgbClr val="FF0000"/>
                            </a:solidFill>
                            <a:latin typeface="Vinci Sans Medium"/>
                          </a:rPr>
                          <m:t>1100 0111</m:t>
                        </m:r>
                      </m:e>
                      <m:sub>
                        <m:r>
                          <a:rPr lang="fr-FR" sz="32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fr-FR" sz="3200" b="1" kern="0" dirty="0">
                  <a:solidFill>
                    <a:srgbClr val="FF0000"/>
                  </a:solidFill>
                  <a:latin typeface="Vinci Sans Medium"/>
                </a:endParaRPr>
              </a:p>
              <a:p>
                <a:pPr defTabSz="685800">
                  <a:defRPr/>
                </a:pPr>
                <a:r>
                  <a:rPr lang="fr-FR" sz="3200" b="1" kern="0" dirty="0">
                    <a:solidFill>
                      <a:srgbClr val="003279"/>
                    </a:solidFill>
                    <a:latin typeface="Vinci Sans Medium"/>
                  </a:rPr>
                  <a:t>              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2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fr-FR" sz="3200" b="1" kern="0" dirty="0">
                            <a:solidFill>
                              <a:srgbClr val="FF0000"/>
                            </a:solidFill>
                            <a:latin typeface="Vinci Sans Medium"/>
                          </a:rPr>
                          <m:t>0011 0101</m:t>
                        </m:r>
                      </m:e>
                      <m:sub>
                        <m:r>
                          <a:rPr lang="fr-FR" sz="32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fr-FR" sz="3200" b="1" kern="0" dirty="0">
                  <a:solidFill>
                    <a:srgbClr val="FF0000"/>
                  </a:solidFill>
                  <a:latin typeface="Vinci Sans Medium"/>
                </a:endParaRPr>
              </a:p>
            </p:txBody>
          </p:sp>
        </mc:Choice>
        <mc:Fallback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046518D4-148B-402F-9DAB-B96C1139E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white">
              <a:xfrm>
                <a:off x="-415369" y="1567903"/>
                <a:ext cx="7242175" cy="4352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Avantage.thmx</Template>
  <TotalTime>4181</TotalTime>
  <Words>230</Words>
  <Application>Microsoft Office PowerPoint</Application>
  <PresentationFormat>Affichage à l'écran (4:3)</PresentationFormat>
  <Paragraphs>85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Segoe UI Black</vt:lpstr>
      <vt:lpstr>Vinci Sans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Rectorat Aix-Marseille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filière STI2D VICTOR HUGO</dc:title>
  <dc:creator>guillaume guegan</dc:creator>
  <cp:lastModifiedBy>baptiste argoud</cp:lastModifiedBy>
  <cp:revision>208</cp:revision>
  <dcterms:created xsi:type="dcterms:W3CDTF">2011-12-01T14:02:22Z</dcterms:created>
  <dcterms:modified xsi:type="dcterms:W3CDTF">2020-02-02T16:12:27Z</dcterms:modified>
</cp:coreProperties>
</file>